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682" r:id="rId6"/>
    <p:sldMasterId id="2147483693" r:id="rId7"/>
    <p:sldMasterId id="2147483698" r:id="rId8"/>
    <p:sldMasterId id="2147483721" r:id="rId9"/>
  </p:sldMasterIdLst>
  <p:notesMasterIdLst>
    <p:notesMasterId r:id="rId21"/>
  </p:notesMasterIdLst>
  <p:handoutMasterIdLst>
    <p:handoutMasterId r:id="rId22"/>
  </p:handoutMasterIdLst>
  <p:sldIdLst>
    <p:sldId id="284" r:id="rId10"/>
    <p:sldId id="264" r:id="rId11"/>
    <p:sldId id="265" r:id="rId12"/>
    <p:sldId id="266" r:id="rId13"/>
    <p:sldId id="267" r:id="rId14"/>
    <p:sldId id="268" r:id="rId15"/>
    <p:sldId id="273" r:id="rId16"/>
    <p:sldId id="269" r:id="rId17"/>
    <p:sldId id="270" r:id="rId18"/>
    <p:sldId id="271" r:id="rId19"/>
    <p:sldId id="272" r:id="rId2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738">
          <p15:clr>
            <a:srgbClr val="A4A3A4"/>
          </p15:clr>
        </p15:guide>
        <p15:guide id="2" pos="1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44E6"/>
    <a:srgbClr val="00A1E4"/>
    <a:srgbClr val="E6E8F2"/>
    <a:srgbClr val="D0D4E8"/>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10" autoAdjust="0"/>
  </p:normalViewPr>
  <p:slideViewPr>
    <p:cSldViewPr>
      <p:cViewPr>
        <p:scale>
          <a:sx n="77" d="100"/>
          <a:sy n="77" d="100"/>
        </p:scale>
        <p:origin x="-1164" y="-42"/>
      </p:cViewPr>
      <p:guideLst>
        <p:guide orient="horz" pos="2160"/>
        <p:guide pos="2880"/>
      </p:guideLst>
    </p:cSldViewPr>
  </p:slideViewPr>
  <p:notesTextViewPr>
    <p:cViewPr>
      <p:scale>
        <a:sx n="1" d="1"/>
        <a:sy n="1" d="1"/>
      </p:scale>
      <p:origin x="0" y="0"/>
    </p:cViewPr>
  </p:notesTextViewPr>
  <p:notesViewPr>
    <p:cSldViewPr>
      <p:cViewPr>
        <p:scale>
          <a:sx n="80" d="100"/>
          <a:sy n="80" d="100"/>
        </p:scale>
        <p:origin x="-1848" y="-72"/>
      </p:cViewPr>
      <p:guideLst>
        <p:guide orient="horz" pos="2738"/>
        <p:guide pos="109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IN"/>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F45B8CD-F359-4D94-8AD1-923710D8C70B}" type="datetimeFigureOut">
              <a:rPr lang="en-US" smtClean="0"/>
              <a:pPr/>
              <a:t>6/15/2018</a:t>
            </a:fld>
            <a:endParaRPr lang="en-IN"/>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IN"/>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F135FA1E-2594-4534-BDDE-F96DBDDC8208}" type="slidenum">
              <a:rPr lang="en-IN" smtClean="0"/>
              <a:pPr/>
              <a:t>‹#›</a:t>
            </a:fld>
            <a:endParaRPr lang="en-IN"/>
          </a:p>
        </p:txBody>
      </p:sp>
    </p:spTree>
    <p:extLst>
      <p:ext uri="{BB962C8B-B14F-4D97-AF65-F5344CB8AC3E}">
        <p14:creationId xmlns:p14="http://schemas.microsoft.com/office/powerpoint/2010/main" val="369470845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744663" y="449263"/>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1737361" y="4347210"/>
            <a:ext cx="4815860" cy="4278895"/>
          </a:xfrm>
          <a:prstGeom prst="rect">
            <a:avLst/>
          </a:prstGeom>
        </p:spPr>
        <p:txBody>
          <a:bodyPr vert="horz" lIns="96661" tIns="48331" rIns="96661" bIns="48331"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14"/>
          <p:cNvSpPr>
            <a:spLocks noChangeArrowheads="1"/>
          </p:cNvSpPr>
          <p:nvPr/>
        </p:nvSpPr>
        <p:spPr bwMode="auto">
          <a:xfrm>
            <a:off x="228576" y="74977"/>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solidFill>
                  <a:schemeClr val="tx1"/>
                </a:solidFill>
                <a:latin typeface="Arial" pitchFamily="34" charset="0"/>
                <a:cs typeface="Arial" pitchFamily="34" charset="0"/>
              </a:rPr>
              <a:t>Core Java 8  and Development Tools		</a:t>
            </a:r>
            <a:endParaRPr lang="en-US" dirty="0">
              <a:solidFill>
                <a:schemeClr val="tx1"/>
              </a:solidFill>
              <a:latin typeface="Arial" pitchFamily="34" charset="0"/>
              <a:cs typeface="Arial" pitchFamily="34" charset="0"/>
            </a:endParaRPr>
          </a:p>
        </p:txBody>
      </p:sp>
      <p:sp>
        <p:nvSpPr>
          <p:cNvPr id="9" name="Rectangle 14"/>
          <p:cNvSpPr>
            <a:spLocks noChangeArrowheads="1"/>
          </p:cNvSpPr>
          <p:nvPr/>
        </p:nvSpPr>
        <p:spPr bwMode="auto">
          <a:xfrm>
            <a:off x="3580791" y="8639633"/>
            <a:ext cx="2946699" cy="319430"/>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00-</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p:txBody>
      </p:sp>
      <p:sp>
        <p:nvSpPr>
          <p:cNvPr id="10" name="Line 8"/>
          <p:cNvSpPr>
            <a:spLocks noChangeShapeType="1"/>
          </p:cNvSpPr>
          <p:nvPr/>
        </p:nvSpPr>
        <p:spPr bwMode="auto">
          <a:xfrm>
            <a:off x="1506961" y="375016"/>
            <a:ext cx="0" cy="8401050"/>
          </a:xfrm>
          <a:prstGeom prst="line">
            <a:avLst/>
          </a:prstGeom>
          <a:noFill/>
          <a:ln w="9525">
            <a:solidFill>
              <a:schemeClr val="tx1"/>
            </a:solidFill>
            <a:round/>
            <a:headEnd/>
            <a:tailEnd/>
          </a:ln>
          <a:effectLst/>
        </p:spPr>
        <p:txBody>
          <a:bodyPr lIns="96661" tIns="48331" rIns="96661" bIns="48331"/>
          <a:lstStyle/>
          <a:p>
            <a:endParaRPr lang="en-US"/>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4"/>
          <p:cNvSpPr>
            <a:spLocks noGrp="1" noRot="1" noChangeAspect="1" noTextEdit="1"/>
          </p:cNvSpPr>
          <p:nvPr>
            <p:ph type="sldImg"/>
          </p:nvPr>
        </p:nvSpPr>
        <p:spPr bwMode="auto">
          <a:xfrm>
            <a:off x="1744663" y="449263"/>
            <a:ext cx="48006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5"/>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©2016 Capgemini. All rights reserved.</a:t>
            </a:r>
            <a:br>
              <a:rPr lang="en-US" dirty="0"/>
            </a:br>
            <a:r>
              <a:rPr lang="en-US" dirty="0"/>
              <a:t>The information contained in this document is proprietary and confidential. For Capgemini only</a:t>
            </a:r>
            <a:r>
              <a:rPr lang="en-US" dirty="0" smtClean="0"/>
              <a:t>.</a:t>
            </a:r>
            <a:endParaRPr lang="en-US" dirty="0"/>
          </a:p>
        </p:txBody>
      </p:sp>
    </p:spTree>
    <p:extLst>
      <p:ext uri="{BB962C8B-B14F-4D97-AF65-F5344CB8AC3E}">
        <p14:creationId xmlns:p14="http://schemas.microsoft.com/office/powerpoint/2010/main" val="3933267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882349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661578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325463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759197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544554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909996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055540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53423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1484031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97259158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5.emf"/><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tags" Target="../tags/tag12.xml"/><Relationship Id="rId11" Type="http://schemas.openxmlformats.org/officeDocument/2006/relationships/oleObject" Target="../embeddings/oleObject2.bin"/><Relationship Id="rId5" Type="http://schemas.openxmlformats.org/officeDocument/2006/relationships/tags" Target="../tags/tag11.xml"/><Relationship Id="rId10" Type="http://schemas.openxmlformats.org/officeDocument/2006/relationships/image" Target="../media/image4.jpeg"/><Relationship Id="rId4" Type="http://schemas.openxmlformats.org/officeDocument/2006/relationships/tags" Target="../tags/tag10.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vmlDrawing" Target="../drawings/vmlDrawing7.v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image" Target="../media/image1.emf"/><Relationship Id="rId4" Type="http://schemas.openxmlformats.org/officeDocument/2006/relationships/tags" Target="../tags/tag33.xml"/><Relationship Id="rId9" Type="http://schemas.openxmlformats.org/officeDocument/2006/relationships/oleObject" Target="../embeddings/oleObject7.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1.emf"/><Relationship Id="rId2" Type="http://schemas.openxmlformats.org/officeDocument/2006/relationships/tags" Target="../tags/tag40.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3.xml"/><Relationship Id="rId4" Type="http://schemas.openxmlformats.org/officeDocument/2006/relationships/tags" Target="../tags/tag4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4.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1.emf"/><Relationship Id="rId2" Type="http://schemas.openxmlformats.org/officeDocument/2006/relationships/tags" Target="../tags/tag16.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8.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3.xml"/><Relationship Id="rId1" Type="http://schemas.openxmlformats.org/officeDocument/2006/relationships/tags" Target="../tags/tag4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7.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8.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4.png"/><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33.png"/><Relationship Id="rId5" Type="http://schemas.openxmlformats.org/officeDocument/2006/relationships/image" Target="../media/image30.png"/><Relationship Id="rId15" Type="http://schemas.openxmlformats.org/officeDocument/2006/relationships/image" Target="../media/image3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2.png"/><Relationship Id="rId14" Type="http://schemas.openxmlformats.org/officeDocument/2006/relationships/hyperlink" Target="http://www.capgemini.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5.png"/><Relationship Id="rId1" Type="http://schemas.openxmlformats.org/officeDocument/2006/relationships/slideMaster" Target="../slideMasters/slideMaster6.xml"/><Relationship Id="rId6" Type="http://schemas.openxmlformats.org/officeDocument/2006/relationships/image" Target="../media/image4.svg"/><Relationship Id="rId5" Type="http://schemas.openxmlformats.org/officeDocument/2006/relationships/image" Target="../media/image14.png"/><Relationship Id="rId4" Type="http://schemas.openxmlformats.org/officeDocument/2006/relationships/image" Target="../media/image18.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8.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9.png"/><Relationship Id="rId1" Type="http://schemas.openxmlformats.org/officeDocument/2006/relationships/slideMaster" Target="../slideMasters/slideMaster6.xml"/><Relationship Id="rId6" Type="http://schemas.openxmlformats.org/officeDocument/2006/relationships/image" Target="../media/image4.svg"/><Relationship Id="rId5" Type="http://schemas.openxmlformats.org/officeDocument/2006/relationships/image" Target="../media/image14.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svg"/><Relationship Id="rId2" Type="http://schemas.openxmlformats.org/officeDocument/2006/relationships/image" Target="../media/image40.png"/><Relationship Id="rId1" Type="http://schemas.openxmlformats.org/officeDocument/2006/relationships/slideMaster" Target="../slideMasters/slideMaster6.xml"/><Relationship Id="rId6" Type="http://schemas.openxmlformats.org/officeDocument/2006/relationships/image" Target="../media/image14.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4.xml"/><Relationship Id="rId7" Type="http://schemas.openxmlformats.org/officeDocument/2006/relationships/oleObject" Target="../embeddings/oleObject5.bin"/><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8.xml"/><Relationship Id="rId7" Type="http://schemas.openxmlformats.org/officeDocument/2006/relationships/oleObject" Target="../embeddings/oleObject6.bin"/><Relationship Id="rId2" Type="http://schemas.openxmlformats.org/officeDocument/2006/relationships/tags" Target="../tags/tag27.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30.xml"/><Relationship Id="rId4" Type="http://schemas.openxmlformats.org/officeDocument/2006/relationships/tags" Target="../tags/tag2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shutterstock_111035876.jpg"/>
          <p:cNvPicPr>
            <a:picLocks noChangeAspect="1"/>
          </p:cNvPicPr>
          <p:nvPr userDrawn="1"/>
        </p:nvPicPr>
        <p:blipFill>
          <a:blip r:embed="rId9" cstate="print"/>
          <a:srcRect b="6147"/>
          <a:stretch>
            <a:fillRect/>
          </a:stretch>
        </p:blipFill>
        <p:spPr>
          <a:xfrm>
            <a:off x="0" y="972965"/>
            <a:ext cx="9144000" cy="5885035"/>
          </a:xfrm>
          <a:prstGeom prst="rect">
            <a:avLst/>
          </a:prstGeom>
          <a:noFill/>
          <a:ln>
            <a:noFill/>
          </a:ln>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1" y="0"/>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127000" dist="25400" dir="5400000" algn="t" rotWithShape="0">
              <a:schemeClr val="tx1">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11" name="Image 10" descr="Capgemini_logo.jpg"/>
          <p:cNvPicPr>
            <a:picLocks noChangeAspect="1"/>
          </p:cNvPicPr>
          <p:nvPr userDrawn="1"/>
        </p:nvPicPr>
        <p:blipFill>
          <a:blip r:embed="rId10" cstate="print"/>
          <a:stretch>
            <a:fillRect/>
          </a:stretch>
        </p:blipFill>
        <p:spPr>
          <a:xfrm>
            <a:off x="679098" y="658705"/>
            <a:ext cx="2880360" cy="685800"/>
          </a:xfrm>
          <a:prstGeom prst="rect">
            <a:avLst/>
          </a:prstGeom>
          <a:noFill/>
          <a:ln>
            <a:noFill/>
          </a:ln>
        </p:spPr>
      </p:pic>
      <p:graphicFrame>
        <p:nvGraphicFramePr>
          <p:cNvPr id="5" name="Object 4" hidden="1"/>
          <p:cNvGraphicFramePr>
            <a:graphicFrameLocks noChangeAspect="1"/>
          </p:cNvGraphicFramePr>
          <p:nvPr>
            <p:custDataLst>
              <p:tags r:id="rId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68"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tretch>
            <a:fillRect/>
          </a:stretch>
        </p:blipFill>
        <p:spPr bwMode="auto">
          <a:xfrm>
            <a:off x="5910040" y="6509494"/>
            <a:ext cx="2889576" cy="239889"/>
          </a:xfrm>
          <a:prstGeom prst="rect">
            <a:avLst/>
          </a:prstGeom>
          <a:noFill/>
          <a:ln>
            <a:noFill/>
          </a:ln>
        </p:spPr>
      </p:pic>
      <p:sp>
        <p:nvSpPr>
          <p:cNvPr id="2" name="Title 1"/>
          <p:cNvSpPr>
            <a:spLocks noGrp="1"/>
          </p:cNvSpPr>
          <p:nvPr>
            <p:ph type="ctrTitle" hasCustomPrompt="1"/>
            <p:custDataLst>
              <p:tags r:id="rId6"/>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614246387"/>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88"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2621757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23329137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821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101085597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3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8587345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6/15/2018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1040189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5177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6/15/2018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668678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3986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6/15/2018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8696976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6/15/2018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041657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ble o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309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reeform 7"/>
          <p:cNvSpPr>
            <a:spLocks/>
          </p:cNvSpPr>
          <p:nvPr userDrawn="1"/>
        </p:nvSpPr>
        <p:spPr bwMode="auto">
          <a:xfrm flipH="1">
            <a:off x="0" y="0"/>
            <a:ext cx="3675138" cy="6858000"/>
          </a:xfrm>
          <a:custGeom>
            <a:avLst/>
            <a:gdLst>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10000 w 38019"/>
              <a:gd name="connsiteY7" fmla="*/ 10000 h 10000"/>
              <a:gd name="connsiteX8" fmla="*/ 38019 w 38019"/>
              <a:gd name="connsiteY8" fmla="*/ 0 h 10000"/>
              <a:gd name="connsiteX9" fmla="*/ 2443 w 38019"/>
              <a:gd name="connsiteY9" fmla="*/ 0 h 10000"/>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38019 w 38019"/>
              <a:gd name="connsiteY7" fmla="*/ 9997 h 10000"/>
              <a:gd name="connsiteX8" fmla="*/ 38019 w 38019"/>
              <a:gd name="connsiteY8" fmla="*/ 0 h 10000"/>
              <a:gd name="connsiteX9" fmla="*/ 2443 w 38019"/>
              <a:gd name="connsiteY9" fmla="*/ 0 h 10000"/>
              <a:gd name="connsiteX0" fmla="*/ 2443 w 38019"/>
              <a:gd name="connsiteY0" fmla="*/ 14 h 10014"/>
              <a:gd name="connsiteX1" fmla="*/ 2443 w 38019"/>
              <a:gd name="connsiteY1" fmla="*/ 1608 h 10014"/>
              <a:gd name="connsiteX2" fmla="*/ 1145 w 38019"/>
              <a:gd name="connsiteY2" fmla="*/ 2764 h 10014"/>
              <a:gd name="connsiteX3" fmla="*/ 0 w 38019"/>
              <a:gd name="connsiteY3" fmla="*/ 3045 h 10014"/>
              <a:gd name="connsiteX4" fmla="*/ 420 w 38019"/>
              <a:gd name="connsiteY4" fmla="*/ 3138 h 10014"/>
              <a:gd name="connsiteX5" fmla="*/ 2443 w 38019"/>
              <a:gd name="connsiteY5" fmla="*/ 4552 h 10014"/>
              <a:gd name="connsiteX6" fmla="*/ 2443 w 38019"/>
              <a:gd name="connsiteY6" fmla="*/ 10014 h 10014"/>
              <a:gd name="connsiteX7" fmla="*/ 38019 w 38019"/>
              <a:gd name="connsiteY7" fmla="*/ 10011 h 10014"/>
              <a:gd name="connsiteX8" fmla="*/ 33103 w 38019"/>
              <a:gd name="connsiteY8" fmla="*/ 0 h 10014"/>
              <a:gd name="connsiteX9" fmla="*/ 2443 w 38019"/>
              <a:gd name="connsiteY9" fmla="*/ 14 h 10014"/>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3103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1946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2061 w 33832"/>
              <a:gd name="connsiteY8" fmla="*/ 0 h 10025"/>
              <a:gd name="connsiteX9" fmla="*/ 2443 w 33832"/>
              <a:gd name="connsiteY9" fmla="*/ 14 h 10025"/>
              <a:gd name="connsiteX0" fmla="*/ 2443 w 33832"/>
              <a:gd name="connsiteY0" fmla="*/ 28 h 10039"/>
              <a:gd name="connsiteX1" fmla="*/ 2443 w 33832"/>
              <a:gd name="connsiteY1" fmla="*/ 1622 h 10039"/>
              <a:gd name="connsiteX2" fmla="*/ 1145 w 33832"/>
              <a:gd name="connsiteY2" fmla="*/ 2778 h 10039"/>
              <a:gd name="connsiteX3" fmla="*/ 0 w 33832"/>
              <a:gd name="connsiteY3" fmla="*/ 3059 h 10039"/>
              <a:gd name="connsiteX4" fmla="*/ 420 w 33832"/>
              <a:gd name="connsiteY4" fmla="*/ 3152 h 10039"/>
              <a:gd name="connsiteX5" fmla="*/ 2443 w 33832"/>
              <a:gd name="connsiteY5" fmla="*/ 4566 h 10039"/>
              <a:gd name="connsiteX6" fmla="*/ 2443 w 33832"/>
              <a:gd name="connsiteY6" fmla="*/ 10028 h 10039"/>
              <a:gd name="connsiteX7" fmla="*/ 33832 w 33832"/>
              <a:gd name="connsiteY7" fmla="*/ 10039 h 10039"/>
              <a:gd name="connsiteX8" fmla="*/ 31946 w 33832"/>
              <a:gd name="connsiteY8" fmla="*/ 0 h 10039"/>
              <a:gd name="connsiteX9" fmla="*/ 2443 w 33832"/>
              <a:gd name="connsiteY9" fmla="*/ 28 h 10039"/>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2061 w 33832"/>
              <a:gd name="connsiteY8" fmla="*/ 69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27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13 h 10011"/>
              <a:gd name="connsiteX9" fmla="*/ 2443 w 33832"/>
              <a:gd name="connsiteY9" fmla="*/ 0 h 10011"/>
              <a:gd name="connsiteX0" fmla="*/ 2443 w 33832"/>
              <a:gd name="connsiteY0" fmla="*/ 29 h 10040"/>
              <a:gd name="connsiteX1" fmla="*/ 2443 w 33832"/>
              <a:gd name="connsiteY1" fmla="*/ 1623 h 10040"/>
              <a:gd name="connsiteX2" fmla="*/ 1145 w 33832"/>
              <a:gd name="connsiteY2" fmla="*/ 2779 h 10040"/>
              <a:gd name="connsiteX3" fmla="*/ 0 w 33832"/>
              <a:gd name="connsiteY3" fmla="*/ 3060 h 10040"/>
              <a:gd name="connsiteX4" fmla="*/ 420 w 33832"/>
              <a:gd name="connsiteY4" fmla="*/ 3153 h 10040"/>
              <a:gd name="connsiteX5" fmla="*/ 2443 w 33832"/>
              <a:gd name="connsiteY5" fmla="*/ 4567 h 10040"/>
              <a:gd name="connsiteX6" fmla="*/ 2443 w 33832"/>
              <a:gd name="connsiteY6" fmla="*/ 10029 h 10040"/>
              <a:gd name="connsiteX7" fmla="*/ 33832 w 33832"/>
              <a:gd name="connsiteY7" fmla="*/ 10040 h 10040"/>
              <a:gd name="connsiteX8" fmla="*/ 31946 w 33832"/>
              <a:gd name="connsiteY8" fmla="*/ 0 h 10040"/>
              <a:gd name="connsiteX9" fmla="*/ 2443 w 33832"/>
              <a:gd name="connsiteY9" fmla="*/ 29 h 10040"/>
              <a:gd name="connsiteX0" fmla="*/ 2443 w 31997"/>
              <a:gd name="connsiteY0" fmla="*/ 29 h 10029"/>
              <a:gd name="connsiteX1" fmla="*/ 2443 w 31997"/>
              <a:gd name="connsiteY1" fmla="*/ 1623 h 10029"/>
              <a:gd name="connsiteX2" fmla="*/ 1145 w 31997"/>
              <a:gd name="connsiteY2" fmla="*/ 2779 h 10029"/>
              <a:gd name="connsiteX3" fmla="*/ 0 w 31997"/>
              <a:gd name="connsiteY3" fmla="*/ 3060 h 10029"/>
              <a:gd name="connsiteX4" fmla="*/ 420 w 31997"/>
              <a:gd name="connsiteY4" fmla="*/ 3153 h 10029"/>
              <a:gd name="connsiteX5" fmla="*/ 2443 w 31997"/>
              <a:gd name="connsiteY5" fmla="*/ 4567 h 10029"/>
              <a:gd name="connsiteX6" fmla="*/ 2443 w 31997"/>
              <a:gd name="connsiteY6" fmla="*/ 10029 h 10029"/>
              <a:gd name="connsiteX7" fmla="*/ 31997 w 31997"/>
              <a:gd name="connsiteY7" fmla="*/ 10026 h 10029"/>
              <a:gd name="connsiteX8" fmla="*/ 31946 w 31997"/>
              <a:gd name="connsiteY8" fmla="*/ 0 h 10029"/>
              <a:gd name="connsiteX9" fmla="*/ 2443 w 31997"/>
              <a:gd name="connsiteY9" fmla="*/ 29 h 10029"/>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46 w 31997"/>
              <a:gd name="connsiteY8" fmla="*/ 13 h 10042"/>
              <a:gd name="connsiteX9" fmla="*/ 2443 w 31997"/>
              <a:gd name="connsiteY9" fmla="*/ 0 h 10042"/>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97 w 31997"/>
              <a:gd name="connsiteY8" fmla="*/ 0 h 10042"/>
              <a:gd name="connsiteX9" fmla="*/ 2443 w 31997"/>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31997 w 40083"/>
              <a:gd name="connsiteY7" fmla="*/ 10039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24076 w 40083"/>
              <a:gd name="connsiteY8" fmla="*/ 14 h 10042"/>
              <a:gd name="connsiteX9" fmla="*/ 2443 w 40083"/>
              <a:gd name="connsiteY9" fmla="*/ 0 h 10042"/>
              <a:gd name="connsiteX0" fmla="*/ 2443 w 24076"/>
              <a:gd name="connsiteY0" fmla="*/ 0 h 10042"/>
              <a:gd name="connsiteX1" fmla="*/ 2443 w 24076"/>
              <a:gd name="connsiteY1" fmla="*/ 1636 h 10042"/>
              <a:gd name="connsiteX2" fmla="*/ 1145 w 24076"/>
              <a:gd name="connsiteY2" fmla="*/ 2792 h 10042"/>
              <a:gd name="connsiteX3" fmla="*/ 0 w 24076"/>
              <a:gd name="connsiteY3" fmla="*/ 3073 h 10042"/>
              <a:gd name="connsiteX4" fmla="*/ 420 w 24076"/>
              <a:gd name="connsiteY4" fmla="*/ 3166 h 10042"/>
              <a:gd name="connsiteX5" fmla="*/ 2443 w 24076"/>
              <a:gd name="connsiteY5" fmla="*/ 4580 h 10042"/>
              <a:gd name="connsiteX6" fmla="*/ 2443 w 24076"/>
              <a:gd name="connsiteY6" fmla="*/ 10042 h 10042"/>
              <a:gd name="connsiteX7" fmla="*/ 24076 w 24076"/>
              <a:gd name="connsiteY7" fmla="*/ 10042 h 10042"/>
              <a:gd name="connsiteX8" fmla="*/ 24076 w 24076"/>
              <a:gd name="connsiteY8" fmla="*/ 14 h 10042"/>
              <a:gd name="connsiteX9" fmla="*/ 2443 w 24076"/>
              <a:gd name="connsiteY9" fmla="*/ 0 h 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76" h="10042">
                <a:moveTo>
                  <a:pt x="2443" y="0"/>
                </a:moveTo>
                <a:lnTo>
                  <a:pt x="2443" y="1636"/>
                </a:lnTo>
                <a:cubicBezTo>
                  <a:pt x="2443" y="2080"/>
                  <a:pt x="2023" y="2477"/>
                  <a:pt x="1145" y="2792"/>
                </a:cubicBezTo>
                <a:cubicBezTo>
                  <a:pt x="821" y="2898"/>
                  <a:pt x="439" y="2967"/>
                  <a:pt x="0" y="3073"/>
                </a:cubicBezTo>
                <a:cubicBezTo>
                  <a:pt x="153" y="3110"/>
                  <a:pt x="286" y="3143"/>
                  <a:pt x="420" y="3166"/>
                </a:cubicBezTo>
                <a:cubicBezTo>
                  <a:pt x="1813" y="3494"/>
                  <a:pt x="2443" y="3975"/>
                  <a:pt x="2443" y="4580"/>
                </a:cubicBezTo>
                <a:lnTo>
                  <a:pt x="2443" y="10042"/>
                </a:lnTo>
                <a:lnTo>
                  <a:pt x="24076" y="10042"/>
                </a:lnTo>
                <a:lnTo>
                  <a:pt x="24076" y="14"/>
                </a:lnTo>
                <a:lnTo>
                  <a:pt x="2443" y="0"/>
                </a:lnTo>
                <a:close/>
              </a:path>
            </a:pathLst>
          </a:custGeom>
          <a:solidFill>
            <a:schemeClr val="accent5"/>
          </a:solidFill>
          <a:ln w="9525">
            <a:noFill/>
            <a:round/>
            <a:headEnd/>
            <a:tailEnd/>
          </a:ln>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pPr algn="ctr" rtl="0" eaLnBrk="0" fontAlgn="base" hangingPunct="0">
              <a:lnSpc>
                <a:spcPct val="85000"/>
              </a:lnSpc>
              <a:spcBef>
                <a:spcPct val="0"/>
              </a:spcBef>
              <a:spcAft>
                <a:spcPct val="0"/>
              </a:spcAft>
            </a:pPr>
            <a:endParaRPr lang="en-US" sz="2000" b="1" kern="1200" noProof="0">
              <a:solidFill>
                <a:schemeClr val="bg2"/>
              </a:solidFill>
              <a:latin typeface="Arial" charset="0"/>
              <a:ea typeface="+mn-ea"/>
              <a:cs typeface="+mn-cs"/>
            </a:endParaRPr>
          </a:p>
        </p:txBody>
      </p:sp>
      <p:sp>
        <p:nvSpPr>
          <p:cNvPr id="2" name="Titre 1"/>
          <p:cNvSpPr>
            <a:spLocks noGrp="1"/>
          </p:cNvSpPr>
          <p:nvPr>
            <p:ph type="title" hasCustomPrompt="1"/>
            <p:custDataLst>
              <p:tags r:id="rId3"/>
            </p:custDataLst>
          </p:nvPr>
        </p:nvSpPr>
        <p:spPr>
          <a:xfrm>
            <a:off x="290147" y="962025"/>
            <a:ext cx="2883877" cy="2248140"/>
          </a:xfrm>
          <a:prstGeom prst="rect">
            <a:avLst/>
          </a:prstGeom>
        </p:spPr>
        <p:txBody>
          <a:bodyPr lIns="180000" tIns="33059" rIns="36000" bIns="33059" anchor="ctr" anchorCtr="0"/>
          <a:lstStyle>
            <a:lvl1pPr algn="l">
              <a:defRPr lang="en-US" sz="4000" b="1" kern="1200" baseline="0" noProof="0" dirty="0" smtClean="0">
                <a:solidFill>
                  <a:schemeClr val="accent5">
                    <a:lumMod val="20000"/>
                    <a:lumOff val="80000"/>
                  </a:schemeClr>
                </a:solidFill>
                <a:latin typeface="Arial" pitchFamily="34" charset="0"/>
                <a:ea typeface="+mj-ea"/>
                <a:cs typeface="Arial" pitchFamily="34" charset="0"/>
              </a:defRPr>
            </a:lvl1pPr>
          </a:lstStyle>
          <a:p>
            <a:pPr lvl="0" algn="l" defTabSz="839694" rtl="0" eaLnBrk="1" latinLnBrk="0" hangingPunct="1">
              <a:spcBef>
                <a:spcPct val="0"/>
              </a:spcBef>
              <a:buNone/>
            </a:pPr>
            <a:r>
              <a:rPr lang="en-US" noProof="0" dirty="0" smtClean="0"/>
              <a:t>Click here to edit master text</a:t>
            </a:r>
          </a:p>
        </p:txBody>
      </p:sp>
      <p:sp>
        <p:nvSpPr>
          <p:cNvPr id="10" name="Espace réservé du contenu 9"/>
          <p:cNvSpPr>
            <a:spLocks noGrp="1"/>
          </p:cNvSpPr>
          <p:nvPr>
            <p:ph sz="quarter" idx="10"/>
          </p:nvPr>
        </p:nvSpPr>
        <p:spPr>
          <a:xfrm>
            <a:off x="3821539" y="1512000"/>
            <a:ext cx="4851889" cy="4788000"/>
          </a:xfrm>
        </p:spPr>
        <p:txBody>
          <a:body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0043432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6/15/2018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4127043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4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80473374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78495716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208162321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1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80473374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21756"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646126"/>
          </a:xfrm>
          <a:prstGeom prst="rect">
            <a:avLst/>
          </a:prstGeom>
        </p:spPr>
      </p:pic>
    </p:spTree>
    <p:extLst>
      <p:ext uri="{BB962C8B-B14F-4D97-AF65-F5344CB8AC3E}">
        <p14:creationId xmlns:p14="http://schemas.microsoft.com/office/powerpoint/2010/main" val="213852135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78495716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92524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spTree>
    <p:extLst>
      <p:ext uri="{BB962C8B-B14F-4D97-AF65-F5344CB8AC3E}">
        <p14:creationId xmlns:p14="http://schemas.microsoft.com/office/powerpoint/2010/main" val="667881160"/>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2081623216"/>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21756"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646126"/>
          </a:xfrm>
          <a:prstGeom prst="rect">
            <a:avLst/>
          </a:prstGeom>
        </p:spPr>
      </p:pic>
    </p:spTree>
    <p:extLst>
      <p:ext uri="{BB962C8B-B14F-4D97-AF65-F5344CB8AC3E}">
        <p14:creationId xmlns:p14="http://schemas.microsoft.com/office/powerpoint/2010/main" val="213852135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5140"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07203706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6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54380477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1.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5"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 Id="rId27"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8.xml"/><Relationship Id="rId7" Type="http://schemas.openxmlformats.org/officeDocument/2006/relationships/image" Target="../media/image10.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2.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1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4.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4.png"/><Relationship Id="rId5" Type="http://schemas.openxmlformats.org/officeDocument/2006/relationships/theme" Target="../theme/theme4.xml"/><Relationship Id="rId4"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4.sv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image" Target="../media/image14.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5.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14.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6.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4.sv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8"/>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44" name="think-cell Slide" r:id="rId25" imgW="360" imgH="360" progId="">
                  <p:embed/>
                </p:oleObj>
              </mc:Choice>
              <mc:Fallback>
                <p:oleObj name="think-cell Slide" r:id="rId25" imgW="360" imgH="360" progId="">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9"/>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0"/>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1"/>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2"/>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3"/>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4"/>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7"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1199097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7" name="Picture 3"/>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2" descr="D:\Temlates\Capgemini_logo_pms.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1"/>
          <p:cNvSpPr txBox="1">
            <a:spLocks noChangeArrowheads="1"/>
          </p:cNvSpPr>
          <p:nvPr userDrawn="1"/>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dirty="0">
                <a:solidFill>
                  <a:schemeClr val="bg1"/>
                </a:solidFill>
                <a:latin typeface="Candara" pitchFamily="34" charset="0"/>
              </a:rPr>
              <a:t>IGATE is now a part of Capgemini</a:t>
            </a:r>
          </a:p>
        </p:txBody>
      </p:sp>
    </p:spTree>
    <p:extLst>
      <p:ext uri="{BB962C8B-B14F-4D97-AF65-F5344CB8AC3E}">
        <p14:creationId xmlns:p14="http://schemas.microsoft.com/office/powerpoint/2010/main" val="342776460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Lst>
  <p:txStyles>
    <p:titleStyle>
      <a:lvl1pPr algn="l" defTabSz="914400" rtl="0" eaLnBrk="1" latinLnBrk="0" hangingPunct="1">
        <a:spcBef>
          <a:spcPct val="0"/>
        </a:spcBef>
        <a:buNone/>
        <a:defRPr sz="2800" kern="1200">
          <a:solidFill>
            <a:schemeClr val="tx1"/>
          </a:solidFill>
          <a:latin typeface="Candara" panose="020E0502030303020204" pitchFamily="34" charset="0"/>
          <a:ea typeface="+mj-ea"/>
          <a:cs typeface="+mj-cs"/>
        </a:defRPr>
      </a:lvl1pPr>
    </p:titleStyle>
    <p:bodyStyle>
      <a:lvl1pPr marL="342900" indent="-342900" algn="l" defTabSz="914400" rtl="0" eaLnBrk="1" latinLnBrk="0" hangingPunct="1">
        <a:spcBef>
          <a:spcPct val="20000"/>
        </a:spcBef>
        <a:buClr>
          <a:srgbClr val="00A1E4"/>
        </a:buClr>
        <a:buFont typeface="Arial" panose="020B0604020202020204" pitchFamily="34" charset="0"/>
        <a:buChar char="•"/>
        <a:defRPr sz="1800" b="1" kern="1200">
          <a:solidFill>
            <a:schemeClr val="bg1">
              <a:lumMod val="50000"/>
            </a:schemeClr>
          </a:solidFill>
          <a:latin typeface="Candara" panose="020E0502030303020204" pitchFamily="34" charset="0"/>
          <a:ea typeface="+mn-ea"/>
          <a:cs typeface="+mn-cs"/>
        </a:defRPr>
      </a:lvl1pPr>
      <a:lvl2pPr marL="742950" indent="-285750" algn="l" defTabSz="914400" rtl="0" eaLnBrk="1" latinLnBrk="0" hangingPunct="1">
        <a:spcBef>
          <a:spcPct val="20000"/>
        </a:spcBef>
        <a:buClr>
          <a:srgbClr val="00A1E4"/>
        </a:buClr>
        <a:buFont typeface="Arial" panose="020B0604020202020204" pitchFamily="34" charset="0"/>
        <a:buChar char="–"/>
        <a:defRPr sz="1600" kern="1200">
          <a:solidFill>
            <a:schemeClr val="bg1">
              <a:lumMod val="50000"/>
            </a:schemeClr>
          </a:solidFill>
          <a:latin typeface="Candara" panose="020E0502030303020204" pitchFamily="34" charset="0"/>
          <a:ea typeface="+mn-ea"/>
          <a:cs typeface="+mn-cs"/>
        </a:defRPr>
      </a:lvl2pPr>
      <a:lvl3pPr marL="1143000" indent="-228600" algn="l" defTabSz="914400" rtl="0" eaLnBrk="1" latinLnBrk="0" hangingPunct="1">
        <a:spcBef>
          <a:spcPct val="20000"/>
        </a:spcBef>
        <a:buClr>
          <a:srgbClr val="00A1E4"/>
        </a:buClr>
        <a:buFont typeface="Arial" panose="020B0604020202020204" pitchFamily="34" charset="0"/>
        <a:buChar char="•"/>
        <a:defRPr sz="1200" kern="1200">
          <a:solidFill>
            <a:schemeClr val="bg1">
              <a:lumMod val="50000"/>
            </a:schemeClr>
          </a:solidFill>
          <a:latin typeface="Candara" panose="020E0502030303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andara" panose="020E0502030303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andara" panose="020E0502030303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4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33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0" y="6310313"/>
            <a:ext cx="9144000" cy="547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17" name="TextBox 10"/>
          <p:cNvSpPr txBox="1">
            <a:spLocks noChangeArrowheads="1"/>
          </p:cNvSpPr>
          <p:nvPr/>
        </p:nvSpPr>
        <p:spPr bwMode="auto">
          <a:xfrm>
            <a:off x="0" y="1822579"/>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4000" dirty="0"/>
              <a:t>Micro services Basics &amp; Cloud Native </a:t>
            </a:r>
            <a:r>
              <a:rPr lang="en-US" sz="4000" dirty="0" smtClean="0"/>
              <a:t>Concepts</a:t>
            </a:r>
          </a:p>
          <a:p>
            <a:pPr eaLnBrk="1" hangingPunct="1"/>
            <a:r>
              <a:rPr lang="en-US" sz="2400" dirty="0" smtClean="0">
                <a:solidFill>
                  <a:schemeClr val="bg1"/>
                </a:solidFill>
              </a:rPr>
              <a:t>Lesson </a:t>
            </a:r>
            <a:r>
              <a:rPr lang="en-US" sz="2400" dirty="0">
                <a:solidFill>
                  <a:schemeClr val="bg1"/>
                </a:solidFill>
              </a:rPr>
              <a:t>00: </a:t>
            </a:r>
            <a:r>
              <a:rPr lang="en-US" sz="2400" dirty="0" smtClean="0">
                <a:solidFill>
                  <a:schemeClr val="bg1"/>
                </a:solidFill>
              </a:rPr>
              <a:t>Micro Service and Cloud Native</a:t>
            </a:r>
            <a:endParaRPr lang="en-US" sz="2400" dirty="0">
              <a:solidFill>
                <a:schemeClr val="bg1"/>
              </a:solidFill>
            </a:endParaRPr>
          </a:p>
        </p:txBody>
      </p:sp>
      <p:sp>
        <p:nvSpPr>
          <p:cNvPr id="13318" name="TextBox 11"/>
          <p:cNvSpPr txBox="1">
            <a:spLocks noChangeArrowheads="1"/>
          </p:cNvSpPr>
          <p:nvPr/>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a:solidFill>
                  <a:schemeClr val="bg1"/>
                </a:solidFill>
                <a:latin typeface="Candara" pitchFamily="34" charset="0"/>
              </a:rPr>
              <a:t>IGATE is now a part of Capgemini</a:t>
            </a:r>
          </a:p>
        </p:txBody>
      </p:sp>
      <p:pic>
        <p:nvPicPr>
          <p:cNvPr id="133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0" y="0"/>
            <a:ext cx="9144000" cy="541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32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8125" y="5921375"/>
            <a:ext cx="2163763" cy="50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1836614"/>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21425" y="404664"/>
            <a:ext cx="8531225" cy="855663"/>
          </a:xfrm>
        </p:spPr>
        <p:txBody>
          <a:bodyPr>
            <a:normAutofit/>
          </a:bodyPr>
          <a:lstStyle/>
          <a:p>
            <a:r>
              <a:rPr lang="en-US" sz="2000" dirty="0" smtClean="0"/>
              <a:t>Next Step Courses</a:t>
            </a:r>
            <a:endParaRPr lang="en-US" sz="2000" dirty="0"/>
          </a:p>
        </p:txBody>
      </p:sp>
      <p:sp>
        <p:nvSpPr>
          <p:cNvPr id="2" name="Content Placeholder 1"/>
          <p:cNvSpPr>
            <a:spLocks noGrp="1"/>
          </p:cNvSpPr>
          <p:nvPr>
            <p:ph idx="4294967295"/>
          </p:nvPr>
        </p:nvSpPr>
        <p:spPr>
          <a:xfrm>
            <a:off x="467544" y="1556792"/>
            <a:ext cx="6721475" cy="4643438"/>
          </a:xfrm>
        </p:spPr>
        <p:txBody>
          <a:bodyPr/>
          <a:lstStyle/>
          <a:p>
            <a:r>
              <a:rPr lang="en-US" dirty="0" smtClean="0"/>
              <a:t>Micro service Implementation using Spring Boot and Spring Rest Template</a:t>
            </a:r>
            <a:endParaRPr lang="en-US" dirty="0"/>
          </a:p>
          <a:p>
            <a:r>
              <a:rPr lang="en-US" dirty="0" smtClean="0"/>
              <a:t>Docker Container</a:t>
            </a:r>
            <a:endParaRPr lang="en-US" dirty="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404664"/>
            <a:ext cx="8531225" cy="855663"/>
          </a:xfrm>
        </p:spPr>
        <p:txBody>
          <a:bodyPr>
            <a:normAutofit/>
          </a:bodyPr>
          <a:lstStyle/>
          <a:p>
            <a:r>
              <a:rPr lang="en-US" sz="2000" dirty="0" smtClean="0"/>
              <a:t>Other Parallel Technology Areas</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nl-NL" dirty="0" smtClean="0"/>
              <a:t>Monolithic Services</a:t>
            </a:r>
            <a:endParaRPr lang="nl-NL" dirty="0"/>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21425" y="332656"/>
            <a:ext cx="8531225" cy="855663"/>
          </a:xfrm>
        </p:spPr>
        <p:txBody>
          <a:bodyPr>
            <a:normAutofit/>
          </a:bodyPr>
          <a:lstStyle/>
          <a:p>
            <a:r>
              <a:rPr lang="en-US" sz="2000" dirty="0" smtClean="0"/>
              <a:t>Document History</a:t>
            </a:r>
            <a:endParaRPr lang="en-US" sz="2000" dirty="0"/>
          </a:p>
        </p:txBody>
      </p:sp>
      <p:graphicFrame>
        <p:nvGraphicFramePr>
          <p:cNvPr id="5" name="Group 53"/>
          <p:cNvGraphicFramePr>
            <a:graphicFrameLocks noGrp="1"/>
          </p:cNvGraphicFramePr>
          <p:nvPr>
            <p:ph idx="4294967295"/>
            <p:extLst>
              <p:ext uri="{D42A27DB-BD31-4B8C-83A1-F6EECF244321}">
                <p14:modId xmlns:p14="http://schemas.microsoft.com/office/powerpoint/2010/main" val="3861313521"/>
              </p:ext>
            </p:extLst>
          </p:nvPr>
        </p:nvGraphicFramePr>
        <p:xfrm>
          <a:off x="1403648" y="1268760"/>
          <a:ext cx="7081861" cy="5016256"/>
        </p:xfrm>
        <a:graphic>
          <a:graphicData uri="http://schemas.openxmlformats.org/drawingml/2006/table">
            <a:tbl>
              <a:tblPr/>
              <a:tblGrid>
                <a:gridCol w="628982"/>
                <a:gridCol w="908528"/>
                <a:gridCol w="1071597"/>
                <a:gridCol w="910718"/>
                <a:gridCol w="1139295"/>
                <a:gridCol w="1025006"/>
                <a:gridCol w="1397735"/>
              </a:tblGrid>
              <a:tr h="62064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Date</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Course Version No.</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Software Version No.</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Developer / SME</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Reviewer(s)</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Approver</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Change Record Remarks</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07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27-March–2018</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1.0</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1.0</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Tanmaya Acharya</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err="1" smtClean="0">
                          <a:ln>
                            <a:noFill/>
                          </a:ln>
                          <a:solidFill>
                            <a:schemeClr val="tx1"/>
                          </a:solidFill>
                          <a:effectLst/>
                          <a:latin typeface="+mj-lt"/>
                        </a:rPr>
                        <a:t>Kuzhivelil</a:t>
                      </a:r>
                      <a:r>
                        <a:rPr kumimoji="0" lang="en-US" sz="1000" b="0" i="0" u="none" strike="noStrike" cap="none" normalizeH="0" baseline="0" dirty="0" smtClean="0">
                          <a:ln>
                            <a:noFill/>
                          </a:ln>
                          <a:solidFill>
                            <a:schemeClr val="tx1"/>
                          </a:solidFill>
                          <a:effectLst/>
                          <a:latin typeface="+mj-lt"/>
                        </a:rPr>
                        <a:t> Jose(BU)</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000" b="0" i="0" u="none" strike="noStrike" kern="1200" cap="none" normalizeH="0" baseline="0" dirty="0" err="1" smtClean="0">
                          <a:ln>
                            <a:noFill/>
                          </a:ln>
                          <a:solidFill>
                            <a:schemeClr val="tx1"/>
                          </a:solidFill>
                          <a:effectLst/>
                          <a:latin typeface="+mn-lt"/>
                          <a:ea typeface="+mn-ea"/>
                          <a:cs typeface="+mn-cs"/>
                        </a:rPr>
                        <a:t>Mahima</a:t>
                      </a:r>
                      <a:r>
                        <a:rPr kumimoji="0" lang="en-US" sz="1000" b="0" i="0" u="none" strike="noStrike" kern="1200" cap="none" normalizeH="0" baseline="0" dirty="0" smtClean="0">
                          <a:ln>
                            <a:noFill/>
                          </a:ln>
                          <a:solidFill>
                            <a:schemeClr val="tx1"/>
                          </a:solidFill>
                          <a:effectLst/>
                          <a:latin typeface="+mn-lt"/>
                          <a:ea typeface="+mn-ea"/>
                          <a:cs typeface="+mn-cs"/>
                        </a:rPr>
                        <a:t> Sharma</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New content prepared As Per JEE Cloud TOC</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1942">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07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420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32936">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29332">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755576" y="404664"/>
            <a:ext cx="8531225" cy="855663"/>
          </a:xfrm>
        </p:spPr>
        <p:txBody>
          <a:bodyPr>
            <a:normAutofit/>
          </a:bodyPr>
          <a:lstStyle/>
          <a:p>
            <a:r>
              <a:rPr lang="en-US" sz="2000" dirty="0" smtClean="0"/>
              <a:t>Course Goals and Non Goals</a:t>
            </a:r>
            <a:endParaRPr lang="en-US" sz="2000" dirty="0"/>
          </a:p>
        </p:txBody>
      </p:sp>
      <p:sp>
        <p:nvSpPr>
          <p:cNvPr id="6" name="Content Placeholder 5"/>
          <p:cNvSpPr>
            <a:spLocks noGrp="1"/>
          </p:cNvSpPr>
          <p:nvPr>
            <p:ph idx="4294967295"/>
          </p:nvPr>
        </p:nvSpPr>
        <p:spPr>
          <a:xfrm>
            <a:off x="683568" y="1484784"/>
            <a:ext cx="6794500" cy="4643438"/>
          </a:xfrm>
        </p:spPr>
        <p:txBody>
          <a:bodyPr/>
          <a:lstStyle/>
          <a:p>
            <a:pPr>
              <a:buFont typeface="Wingdings" pitchFamily="2" charset="2"/>
              <a:buChar char="Ø"/>
            </a:pPr>
            <a:r>
              <a:rPr lang="en-US" dirty="0" smtClean="0">
                <a:solidFill>
                  <a:schemeClr val="tx1"/>
                </a:solidFill>
              </a:rPr>
              <a:t>Course Goals</a:t>
            </a:r>
          </a:p>
          <a:p>
            <a:pPr lvl="1"/>
            <a:r>
              <a:rPr lang="en-US" dirty="0" err="1" smtClean="0">
                <a:solidFill>
                  <a:schemeClr val="tx1"/>
                </a:solidFill>
              </a:rPr>
              <a:t>Undertanding</a:t>
            </a:r>
            <a:r>
              <a:rPr lang="en-US" dirty="0" smtClean="0">
                <a:solidFill>
                  <a:schemeClr val="tx1"/>
                </a:solidFill>
              </a:rPr>
              <a:t> of </a:t>
            </a:r>
            <a:r>
              <a:rPr lang="en-US" dirty="0"/>
              <a:t>Micro </a:t>
            </a:r>
            <a:r>
              <a:rPr lang="en-US" dirty="0" smtClean="0"/>
              <a:t>services</a:t>
            </a:r>
            <a:endParaRPr lang="en-US" dirty="0">
              <a:solidFill>
                <a:schemeClr val="tx1"/>
              </a:solidFill>
            </a:endParaRPr>
          </a:p>
          <a:p>
            <a:pPr lvl="1"/>
            <a:r>
              <a:rPr lang="en-US" dirty="0" smtClean="0">
                <a:solidFill>
                  <a:schemeClr val="tx1"/>
                </a:solidFill>
              </a:rPr>
              <a:t>What is Monolithic architecture</a:t>
            </a:r>
            <a:endParaRPr lang="en-US" dirty="0">
              <a:solidFill>
                <a:schemeClr val="tx1"/>
              </a:solidFill>
            </a:endParaRPr>
          </a:p>
          <a:p>
            <a:pPr lvl="1"/>
            <a:r>
              <a:rPr lang="en-US" dirty="0" smtClean="0">
                <a:solidFill>
                  <a:schemeClr val="tx1"/>
                </a:solidFill>
              </a:rPr>
              <a:t>How </a:t>
            </a:r>
            <a:r>
              <a:rPr lang="en-US" dirty="0" err="1" smtClean="0">
                <a:solidFill>
                  <a:schemeClr val="tx1"/>
                </a:solidFill>
              </a:rPr>
              <a:t>Microservice</a:t>
            </a:r>
            <a:r>
              <a:rPr lang="en-US" dirty="0" smtClean="0">
                <a:solidFill>
                  <a:schemeClr val="tx1"/>
                </a:solidFill>
              </a:rPr>
              <a:t> are different from Monolithic</a:t>
            </a:r>
            <a:endParaRPr lang="en-US" dirty="0">
              <a:solidFill>
                <a:schemeClr val="tx1"/>
              </a:solidFill>
            </a:endParaRPr>
          </a:p>
          <a:p>
            <a:pPr lvl="1"/>
            <a:r>
              <a:rPr lang="en-US" dirty="0" smtClean="0">
                <a:solidFill>
                  <a:schemeClr val="tx1"/>
                </a:solidFill>
              </a:rPr>
              <a:t>Understanding the Pros and Cons of </a:t>
            </a:r>
            <a:r>
              <a:rPr lang="en-US" dirty="0" err="1" smtClean="0">
                <a:solidFill>
                  <a:schemeClr val="tx1"/>
                </a:solidFill>
              </a:rPr>
              <a:t>Microservices</a:t>
            </a:r>
            <a:endParaRPr lang="en-US" dirty="0">
              <a:solidFill>
                <a:schemeClr val="tx1"/>
              </a:solidFill>
            </a:endParaRPr>
          </a:p>
          <a:p>
            <a:pPr lvl="1"/>
            <a:r>
              <a:rPr lang="en-US" dirty="0" smtClean="0">
                <a:solidFill>
                  <a:schemeClr val="tx1"/>
                </a:solidFill>
              </a:rPr>
              <a:t>Understanding the Cloud concept</a:t>
            </a:r>
          </a:p>
          <a:p>
            <a:pPr lvl="1"/>
            <a:r>
              <a:rPr lang="en-US" dirty="0" smtClean="0">
                <a:solidFill>
                  <a:schemeClr val="tx1"/>
                </a:solidFill>
              </a:rPr>
              <a:t>To know the requirement of cloud Native approach</a:t>
            </a:r>
            <a:endParaRPr lang="en-US" dirty="0">
              <a:solidFill>
                <a:schemeClr val="tx1"/>
              </a:solidFill>
            </a:endParaRPr>
          </a:p>
          <a:p>
            <a:pPr>
              <a:buFont typeface="Wingdings" pitchFamily="2" charset="2"/>
              <a:buChar char="Ø"/>
            </a:pPr>
            <a:r>
              <a:rPr lang="en-US" dirty="0" smtClean="0">
                <a:solidFill>
                  <a:schemeClr val="tx1"/>
                </a:solidFill>
              </a:rPr>
              <a:t>Course Non Goals </a:t>
            </a:r>
          </a:p>
          <a:p>
            <a:pPr lvl="1"/>
            <a:r>
              <a:rPr lang="en-US" dirty="0">
                <a:solidFill>
                  <a:schemeClr val="tx1"/>
                </a:solidFill>
              </a:rPr>
              <a:t>Developing </a:t>
            </a:r>
            <a:r>
              <a:rPr lang="en-US" dirty="0" smtClean="0">
                <a:solidFill>
                  <a:schemeClr val="tx1"/>
                </a:solidFill>
              </a:rPr>
              <a:t>Micro service applications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404664"/>
            <a:ext cx="8531225" cy="855663"/>
          </a:xfrm>
        </p:spPr>
        <p:txBody>
          <a:bodyPr>
            <a:normAutofit/>
          </a:bodyPr>
          <a:lstStyle/>
          <a:p>
            <a:r>
              <a:rPr lang="en-US" sz="2000" dirty="0" smtClean="0"/>
              <a:t>Pre-requisites</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smtClean="0"/>
              <a:t>Understanding of layered Architecture</a:t>
            </a:r>
            <a:endParaRPr lang="en-US" dirty="0"/>
          </a:p>
          <a:p>
            <a:r>
              <a:rPr lang="en-US" dirty="0" smtClean="0"/>
              <a:t>Understanding of Service architecture</a:t>
            </a:r>
          </a:p>
          <a:p>
            <a:r>
              <a:rPr lang="en-US" dirty="0" smtClean="0"/>
              <a:t>Distributed models</a:t>
            </a:r>
            <a:endParaRPr lang="en-US" dirty="0"/>
          </a:p>
          <a:p>
            <a:r>
              <a:rPr lang="en-US" dirty="0" smtClean="0"/>
              <a:t>Basic knowledge on Cloud</a:t>
            </a:r>
            <a:endParaRPr lang="en-US" dirty="0"/>
          </a:p>
          <a:p>
            <a:pPr marL="0" indent="0">
              <a:buNone/>
            </a:pPr>
            <a:endParaRPr lang="en-US" dirty="0"/>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67544" y="385142"/>
            <a:ext cx="8531225" cy="855663"/>
          </a:xfrm>
        </p:spPr>
        <p:txBody>
          <a:bodyPr>
            <a:normAutofit/>
          </a:bodyPr>
          <a:lstStyle/>
          <a:p>
            <a:r>
              <a:rPr lang="en-US" sz="2000" dirty="0" smtClean="0"/>
              <a:t>Intended Audience</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a:t>Developers new to </a:t>
            </a:r>
            <a:r>
              <a:rPr lang="en-US" dirty="0" smtClean="0"/>
              <a:t>Java Cloud </a:t>
            </a:r>
            <a:r>
              <a:rPr lang="en-US" dirty="0"/>
              <a:t>technology </a:t>
            </a:r>
          </a:p>
          <a:p>
            <a:endParaRPr lang="en-US" dirty="0"/>
          </a:p>
        </p:txBody>
      </p:sp>
      <p:pic>
        <p:nvPicPr>
          <p:cNvPr id="4" name="Picture 12"/>
          <p:cNvPicPr>
            <a:picLocks noChangeAspect="1" noChangeArrowheads="1"/>
          </p:cNvPicPr>
          <p:nvPr/>
        </p:nvPicPr>
        <p:blipFill>
          <a:blip r:embed="rId3"/>
          <a:srcRect/>
          <a:stretch>
            <a:fillRect/>
          </a:stretch>
        </p:blipFill>
        <p:spPr bwMode="auto">
          <a:xfrm>
            <a:off x="7543800" y="1219200"/>
            <a:ext cx="1000125" cy="76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38634" y="404664"/>
            <a:ext cx="8531225" cy="855663"/>
          </a:xfrm>
        </p:spPr>
        <p:txBody>
          <a:bodyPr>
            <a:normAutofit/>
          </a:bodyPr>
          <a:lstStyle/>
          <a:p>
            <a:r>
              <a:rPr lang="en-US" sz="2000" dirty="0" smtClean="0"/>
              <a:t>Day Wise Schedule</a:t>
            </a:r>
            <a:endParaRPr lang="en-US" sz="2000" dirty="0"/>
          </a:p>
        </p:txBody>
      </p:sp>
      <p:sp>
        <p:nvSpPr>
          <p:cNvPr id="2" name="Content Placeholder 1"/>
          <p:cNvSpPr>
            <a:spLocks noGrp="1"/>
          </p:cNvSpPr>
          <p:nvPr>
            <p:ph idx="4294967295"/>
          </p:nvPr>
        </p:nvSpPr>
        <p:spPr>
          <a:xfrm>
            <a:off x="298450" y="1484313"/>
            <a:ext cx="8845550" cy="4897437"/>
          </a:xfrm>
        </p:spPr>
        <p:txBody>
          <a:bodyPr/>
          <a:lstStyle/>
          <a:p>
            <a:r>
              <a:rPr lang="en-US" sz="1800" dirty="0"/>
              <a:t>Day 1</a:t>
            </a:r>
          </a:p>
          <a:p>
            <a:pPr lvl="0"/>
            <a:endParaRPr lang="en-US" sz="1400" dirty="0" smtClean="0">
              <a:solidFill>
                <a:schemeClr val="tx1"/>
              </a:solidFill>
            </a:endParaRPr>
          </a:p>
          <a:p>
            <a:pPr lvl="1"/>
            <a:r>
              <a:rPr lang="en-US" dirty="0" smtClean="0">
                <a:solidFill>
                  <a:schemeClr val="tx1"/>
                </a:solidFill>
              </a:rPr>
              <a:t>Lesson1:  </a:t>
            </a:r>
            <a:r>
              <a:rPr lang="en-US" dirty="0">
                <a:solidFill>
                  <a:schemeClr val="tx1"/>
                </a:solidFill>
              </a:rPr>
              <a:t>Micro Services Basics</a:t>
            </a:r>
          </a:p>
          <a:p>
            <a:pPr lvl="1"/>
            <a:r>
              <a:rPr lang="en-US" dirty="0" smtClean="0">
                <a:solidFill>
                  <a:schemeClr val="tx1"/>
                </a:solidFill>
              </a:rPr>
              <a:t>Lesson </a:t>
            </a:r>
            <a:r>
              <a:rPr lang="en-US" dirty="0">
                <a:solidFill>
                  <a:schemeClr val="tx1"/>
                </a:solidFill>
              </a:rPr>
              <a:t>2: </a:t>
            </a:r>
            <a:r>
              <a:rPr lang="en-US" dirty="0" smtClean="0">
                <a:solidFill>
                  <a:schemeClr val="tx1"/>
                </a:solidFill>
              </a:rPr>
              <a:t>Cloud Native Concepts</a:t>
            </a:r>
            <a:endParaRPr lang="en-US" dirty="0">
              <a:solidFill>
                <a:schemeClr val="tx1"/>
              </a:solidFill>
            </a:endParaRPr>
          </a:p>
          <a:p>
            <a:pPr marL="0" indent="0">
              <a:buNone/>
            </a:pPr>
            <a:endParaRPr lang="en-US" dirty="0"/>
          </a:p>
          <a:p>
            <a:pPr marL="0" indent="0">
              <a:buNone/>
            </a:pP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39552" y="476672"/>
            <a:ext cx="8531225" cy="855663"/>
          </a:xfrm>
        </p:spPr>
        <p:txBody>
          <a:bodyPr>
            <a:normAutofit/>
          </a:bodyPr>
          <a:lstStyle/>
          <a:p>
            <a:r>
              <a:rPr lang="en-US" sz="2000" dirty="0" smtClean="0"/>
              <a:t>Day Wise Schedule</a:t>
            </a:r>
            <a:endParaRPr lang="en-US" sz="2000" dirty="0"/>
          </a:p>
        </p:txBody>
      </p:sp>
      <p:sp>
        <p:nvSpPr>
          <p:cNvPr id="2" name="Content Placeholder 1"/>
          <p:cNvSpPr>
            <a:spLocks noGrp="1"/>
          </p:cNvSpPr>
          <p:nvPr>
            <p:ph idx="4294967295"/>
          </p:nvPr>
        </p:nvSpPr>
        <p:spPr>
          <a:xfrm>
            <a:off x="298450" y="1495425"/>
            <a:ext cx="8845550" cy="4886325"/>
          </a:xfrm>
        </p:spPr>
        <p:txBody>
          <a:bodyPr/>
          <a:lstStyle/>
          <a:p>
            <a:endParaRPr lang="en-US" dirty="0"/>
          </a:p>
          <a:p>
            <a:endParaRPr lang="en-US" dirty="0"/>
          </a:p>
          <a:p>
            <a:endParaRPr lang="en-US" dirty="0"/>
          </a:p>
        </p:txBody>
      </p:sp>
    </p:spTree>
    <p:extLst>
      <p:ext uri="{BB962C8B-B14F-4D97-AF65-F5344CB8AC3E}">
        <p14:creationId xmlns:p14="http://schemas.microsoft.com/office/powerpoint/2010/main" val="30437037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83568" y="404664"/>
            <a:ext cx="8531225" cy="855663"/>
          </a:xfrm>
        </p:spPr>
        <p:txBody>
          <a:bodyPr>
            <a:normAutofit/>
          </a:bodyPr>
          <a:lstStyle/>
          <a:p>
            <a:r>
              <a:rPr lang="en-US" sz="2000" dirty="0" smtClean="0"/>
              <a:t>Table of Contents </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a:t>Lesson 1</a:t>
            </a:r>
            <a:r>
              <a:rPr lang="en-US" dirty="0" smtClean="0"/>
              <a:t>:  </a:t>
            </a:r>
            <a:r>
              <a:rPr lang="en-US" dirty="0" err="1" smtClean="0"/>
              <a:t>Microservices</a:t>
            </a:r>
            <a:r>
              <a:rPr lang="en-US" dirty="0" smtClean="0"/>
              <a:t> Basic</a:t>
            </a:r>
            <a:endParaRPr lang="en-US" dirty="0"/>
          </a:p>
          <a:p>
            <a:pPr lvl="1"/>
            <a:r>
              <a:rPr lang="en-US" dirty="0"/>
              <a:t>Introduction to Micro services</a:t>
            </a:r>
          </a:p>
          <a:p>
            <a:pPr lvl="1"/>
            <a:r>
              <a:rPr lang="en-US" dirty="0"/>
              <a:t>Monolithic Architecture</a:t>
            </a:r>
          </a:p>
          <a:p>
            <a:pPr lvl="1"/>
            <a:r>
              <a:rPr lang="en-US" dirty="0"/>
              <a:t>Micro service Architecture</a:t>
            </a:r>
          </a:p>
          <a:p>
            <a:pPr lvl="1"/>
            <a:r>
              <a:rPr lang="en-US" dirty="0"/>
              <a:t>Benefits of Micro services</a:t>
            </a:r>
          </a:p>
          <a:p>
            <a:pPr lvl="1"/>
            <a:r>
              <a:rPr lang="en-US" dirty="0"/>
              <a:t>Drawbacks of Micro service</a:t>
            </a:r>
          </a:p>
          <a:p>
            <a:endParaRPr lang="en-US" dirty="0"/>
          </a:p>
          <a:p>
            <a:r>
              <a:rPr lang="en-US" dirty="0"/>
              <a:t>Lesson 2: </a:t>
            </a:r>
            <a:r>
              <a:rPr lang="en-US" dirty="0" smtClean="0"/>
              <a:t>Cloud </a:t>
            </a:r>
            <a:r>
              <a:rPr lang="en-US" dirty="0"/>
              <a:t>Native Concepts</a:t>
            </a:r>
          </a:p>
          <a:p>
            <a:pPr lvl="1"/>
            <a:r>
              <a:rPr lang="en-US" dirty="0" smtClean="0"/>
              <a:t>Cloud </a:t>
            </a:r>
            <a:r>
              <a:rPr lang="en-US" dirty="0"/>
              <a:t>Native Approach</a:t>
            </a:r>
          </a:p>
          <a:p>
            <a:pPr lvl="1"/>
            <a:r>
              <a:rPr lang="en-US" dirty="0"/>
              <a:t>Purpose of Cloud Native</a:t>
            </a:r>
          </a:p>
          <a:p>
            <a:pPr lvl="1"/>
            <a:r>
              <a:rPr lang="en-US" dirty="0"/>
              <a:t>What are Cloud Native companies doing differently to improve IT </a:t>
            </a:r>
            <a:r>
              <a:rPr lang="en-US" dirty="0" smtClean="0"/>
              <a:t>agility</a:t>
            </a:r>
          </a:p>
          <a:p>
            <a:pPr lvl="1"/>
            <a:r>
              <a:rPr lang="en-US" dirty="0"/>
              <a:t>Benefits of Cloud </a:t>
            </a:r>
            <a:r>
              <a:rPr lang="en-US" dirty="0" smtClean="0"/>
              <a:t>native</a:t>
            </a:r>
          </a:p>
          <a:p>
            <a:pPr lvl="1"/>
            <a:r>
              <a:rPr lang="en-US" dirty="0" smtClean="0"/>
              <a:t>What is 12 Factors App</a:t>
            </a:r>
            <a:endParaRPr lang="en-US" dirty="0"/>
          </a:p>
          <a:p>
            <a:pPr marL="174625" lvl="1" indent="0">
              <a:buNone/>
            </a:pPr>
            <a:endParaRPr lang="en-US" dirty="0"/>
          </a:p>
          <a:p>
            <a:endParaRPr lang="en-US" sz="1800" dirty="0"/>
          </a:p>
          <a:p>
            <a:endParaRPr lang="en-US" dirty="0"/>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23528" y="404664"/>
            <a:ext cx="8531225" cy="855663"/>
          </a:xfrm>
        </p:spPr>
        <p:txBody>
          <a:bodyPr>
            <a:normAutofit/>
          </a:bodyPr>
          <a:lstStyle/>
          <a:p>
            <a:r>
              <a:rPr lang="en-US" sz="2000" dirty="0" smtClean="0"/>
              <a:t>References</a:t>
            </a:r>
            <a:endParaRPr lang="en-US" sz="2000" dirty="0"/>
          </a:p>
        </p:txBody>
      </p:sp>
      <p:sp>
        <p:nvSpPr>
          <p:cNvPr id="2" name="Content Placeholder 1"/>
          <p:cNvSpPr>
            <a:spLocks noGrp="1"/>
          </p:cNvSpPr>
          <p:nvPr>
            <p:ph idx="4294967295"/>
          </p:nvPr>
        </p:nvSpPr>
        <p:spPr>
          <a:xfrm>
            <a:off x="395536" y="1484784"/>
            <a:ext cx="7010400" cy="4643438"/>
          </a:xfrm>
        </p:spPr>
        <p:txBody>
          <a:bodyPr/>
          <a:lstStyle/>
          <a:p>
            <a:r>
              <a:rPr lang="en-US" dirty="0"/>
              <a:t>Books:</a:t>
            </a:r>
          </a:p>
          <a:p>
            <a:pPr lvl="1"/>
            <a:r>
              <a:rPr lang="en-US" dirty="0"/>
              <a:t>Building Micro Services Designing Fine-Grained Systems by Sam </a:t>
            </a:r>
            <a:r>
              <a:rPr lang="en-US" dirty="0" smtClean="0"/>
              <a:t>Newman</a:t>
            </a:r>
          </a:p>
          <a:p>
            <a:pPr lvl="1"/>
            <a:r>
              <a:rPr lang="en-US" dirty="0"/>
              <a:t>Beyond the 12 Factor App: Exploring the DNA of Highly Scalable, Resilient Cloud Applications by Kevin </a:t>
            </a:r>
            <a:r>
              <a:rPr lang="en-US" dirty="0" smtClean="0"/>
              <a:t>Hoffman</a:t>
            </a:r>
          </a:p>
          <a:p>
            <a:pPr lvl="1"/>
            <a:r>
              <a:rPr lang="en-US" dirty="0" smtClean="0"/>
              <a:t>Migrating </a:t>
            </a:r>
            <a:r>
              <a:rPr lang="en-US" dirty="0"/>
              <a:t>to cloud in native application architecture by Matt Stine</a:t>
            </a:r>
            <a:r>
              <a:rPr lang="en-US" b="1" dirty="0"/>
              <a:t>.</a:t>
            </a:r>
          </a:p>
          <a:p>
            <a:pPr marL="174625" lvl="1" indent="0">
              <a:buNone/>
            </a:pPr>
            <a:endParaRPr lang="en-US" dirty="0"/>
          </a:p>
          <a:p>
            <a:r>
              <a:rPr lang="en-US" dirty="0"/>
              <a:t>Websites:</a:t>
            </a:r>
          </a:p>
          <a:p>
            <a:pPr lvl="1"/>
            <a:r>
              <a:rPr lang="en-US" dirty="0" smtClean="0"/>
              <a:t> </a:t>
            </a:r>
            <a:r>
              <a:rPr lang="en-US" dirty="0" err="1" smtClean="0"/>
              <a:t>MicroServices</a:t>
            </a:r>
            <a:r>
              <a:rPr lang="en-US" dirty="0" smtClean="0"/>
              <a:t> </a:t>
            </a:r>
            <a:r>
              <a:rPr lang="en-US" dirty="0"/>
              <a:t>: http://microservices.io/ </a:t>
            </a:r>
          </a:p>
          <a:p>
            <a:pPr lvl="1"/>
            <a:r>
              <a:rPr lang="en-US" dirty="0" err="1"/>
              <a:t>MicroServices</a:t>
            </a:r>
            <a:r>
              <a:rPr lang="en-US" dirty="0"/>
              <a:t> </a:t>
            </a:r>
            <a:r>
              <a:rPr lang="en-US" dirty="0" smtClean="0"/>
              <a:t> Architecture : </a:t>
            </a:r>
            <a:r>
              <a:rPr lang="en-US" dirty="0"/>
              <a:t>https://smartbear.com/learn/api-design/what-are-microservices//</a:t>
            </a:r>
          </a:p>
          <a:p>
            <a:pPr lvl="1"/>
            <a:r>
              <a:rPr lang="en-US" dirty="0" smtClean="0"/>
              <a:t>Cloud native  </a:t>
            </a:r>
            <a:r>
              <a:rPr lang="en-US" dirty="0"/>
              <a:t>: https://pivotal.io/cloud-native</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heme/theme1.xml><?xml version="1.0" encoding="utf-8"?>
<a:theme xmlns:a="http://schemas.openxmlformats.org/drawingml/2006/main" name="1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5.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6.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2141E1-E099-4042-859B-D2C957605CDD}"/>
</file>

<file path=customXml/itemProps2.xml><?xml version="1.0" encoding="utf-8"?>
<ds:datastoreItem xmlns:ds="http://schemas.openxmlformats.org/officeDocument/2006/customXml" ds:itemID="{E63433B7-998A-4D4C-91CD-BC966B06FCAD}"/>
</file>

<file path=customXml/itemProps3.xml><?xml version="1.0" encoding="utf-8"?>
<ds:datastoreItem xmlns:ds="http://schemas.openxmlformats.org/officeDocument/2006/customXml" ds:itemID="{E6D7665F-8C87-49F1-94B0-6D13FB5E127F}"/>
</file>

<file path=docProps/app.xml><?xml version="1.0" encoding="utf-8"?>
<Properties xmlns="http://schemas.openxmlformats.org/officeDocument/2006/extended-properties" xmlns:vt="http://schemas.openxmlformats.org/officeDocument/2006/docPropsVTypes">
  <TotalTime>10958</TotalTime>
  <Words>242</Words>
  <Application>Microsoft Office PowerPoint</Application>
  <PresentationFormat>On-screen Show (4:3)</PresentationFormat>
  <Paragraphs>97</Paragraphs>
  <Slides>11</Slides>
  <Notes>11</Notes>
  <HiddenSlides>1</HiddenSlides>
  <MMClips>0</MMClips>
  <ScaleCrop>false</ScaleCrop>
  <HeadingPairs>
    <vt:vector size="6" baseType="variant">
      <vt:variant>
        <vt:lpstr>Theme</vt:lpstr>
      </vt:variant>
      <vt:variant>
        <vt:i4>6</vt:i4>
      </vt:variant>
      <vt:variant>
        <vt:lpstr>Embedded OLE Servers</vt:lpstr>
      </vt:variant>
      <vt:variant>
        <vt:i4>1</vt:i4>
      </vt:variant>
      <vt:variant>
        <vt:lpstr>Slide Titles</vt:lpstr>
      </vt:variant>
      <vt:variant>
        <vt:i4>11</vt:i4>
      </vt:variant>
    </vt:vector>
  </HeadingPairs>
  <TitlesOfParts>
    <vt:vector size="18" baseType="lpstr">
      <vt:lpstr>1_Corporate Presentation Template (4x3 - Normal)</vt:lpstr>
      <vt:lpstr>3_Office Theme</vt:lpstr>
      <vt:lpstr>Capgemini 2017_Cover slides</vt:lpstr>
      <vt:lpstr>Section slides</vt:lpstr>
      <vt:lpstr>Content Layouts</vt:lpstr>
      <vt:lpstr>Content and Image Layouts</vt:lpstr>
      <vt:lpstr>think-cell Slide</vt:lpstr>
      <vt:lpstr>PowerPoint Presentation</vt:lpstr>
      <vt:lpstr>Document History</vt:lpstr>
      <vt:lpstr>Course Goals and Non Goals</vt:lpstr>
      <vt:lpstr>Pre-requisites</vt:lpstr>
      <vt:lpstr>Intended Audience</vt:lpstr>
      <vt:lpstr>Day Wise Schedule</vt:lpstr>
      <vt:lpstr>Day Wise Schedule</vt:lpstr>
      <vt:lpstr>Table of Contents </vt:lpstr>
      <vt:lpstr>References</vt:lpstr>
      <vt:lpstr>Next Step Courses</vt:lpstr>
      <vt:lpstr>Other Parallel Technology Areas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ClassBook-Lesson0-Microservice and Cloud Native</dc:title>
  <dc:creator>vs823751</dc:creator>
  <cp:lastModifiedBy>shankar</cp:lastModifiedBy>
  <cp:revision>170</cp:revision>
  <cp:lastPrinted>2016-07-11T08:01:24Z</cp:lastPrinted>
  <dcterms:created xsi:type="dcterms:W3CDTF">2014-04-28T11:21:39Z</dcterms:created>
  <dcterms:modified xsi:type="dcterms:W3CDTF">2018-06-15T09:29:46Z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0x010100A0AE62D972F90F4BABD1137CCFB20CA1</vt:lpwstr>
  </property>
</Properties>
</file>